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906000" cy="6858000" type="A4"/>
  <p:notesSz cx="7104063" cy="102346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" roundtripDataSignature="AMtx7miQ6qibgGiLkD+JlYLm7jKNpspJQ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9EB8"/>
    <a:srgbClr val="F2F2F2"/>
    <a:srgbClr val="FDE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F0F748-7AA5-4B90-91AD-3F4FFDBD375E}">
  <a:tblStyle styleId="{69F0F748-7AA5-4B90-91AD-3F4FFDBD375E}" styleName="Table_0">
    <a:wholeTbl>
      <a:tcTxStyle b="off" i="off">
        <a:font>
          <a:latin typeface="游ゴシック"/>
          <a:ea typeface="游ゴシック"/>
          <a:cs typeface="游ゴシック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09" autoAdjust="0"/>
    <p:restoredTop sz="94412" autoAdjust="0"/>
  </p:normalViewPr>
  <p:slideViewPr>
    <p:cSldViewPr snapToGrid="0">
      <p:cViewPr varScale="1">
        <p:scale>
          <a:sx n="78" d="100"/>
          <a:sy n="78" d="100"/>
        </p:scale>
        <p:origin x="84" y="108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96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4" Type="http://schemas.openxmlformats.org/officeDocument/2006/relationships/handoutMaster" Target="handoutMasters/handout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9042" cy="513789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3348" y="0"/>
            <a:ext cx="3079040" cy="513789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r">
              <a:defRPr sz="1300"/>
            </a:lvl1pPr>
          </a:lstStyle>
          <a:p>
            <a:fld id="{25010187-94A1-42C2-A891-389C1995B234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720824"/>
            <a:ext cx="3079042" cy="513789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3348" y="9720824"/>
            <a:ext cx="3079040" cy="513789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r">
              <a:defRPr sz="1300"/>
            </a:lvl1pPr>
          </a:lstStyle>
          <a:p>
            <a:fld id="{512FECDB-15B4-47B7-B613-2446ECFDD7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11325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2" y="3"/>
            <a:ext cx="3079042" cy="5121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449" tIns="47725" rIns="95449" bIns="477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023348" y="3"/>
            <a:ext cx="3079040" cy="5121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449" tIns="47725" rIns="95449" bIns="4772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79463" y="766763"/>
            <a:ext cx="5545137" cy="3838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9907" y="4861235"/>
            <a:ext cx="5684255" cy="4605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449" tIns="47725" rIns="95449" bIns="47725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2" y="9720824"/>
            <a:ext cx="3079042" cy="512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449" tIns="47725" rIns="95449" bIns="4772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023348" y="9720824"/>
            <a:ext cx="3079040" cy="512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449" tIns="47725" rIns="95449" bIns="47725" anchor="b" anchorCtr="0">
            <a:noAutofit/>
          </a:bodyPr>
          <a:lstStyle/>
          <a:p>
            <a:pPr algn="r"/>
            <a:fld id="{00000000-1234-1234-1234-123412341234}" type="slidenum">
              <a:rPr lang="en-US" altLang="ja-JP" sz="1300" smtClean="0">
                <a:solidFill>
                  <a:schemeClr val="dk1"/>
                </a:solidFill>
              </a:rPr>
              <a:pPr algn="r"/>
              <a:t>‹#›</a:t>
            </a:fld>
            <a:endParaRPr lang="en-US" sz="13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【販売モデル型】申請書様式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 hasCustomPrompt="1"/>
          </p:nvPr>
        </p:nvSpPr>
        <p:spPr>
          <a:xfrm>
            <a:off x="759233" y="-1"/>
            <a:ext cx="4622679" cy="51445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dirty="0" smtClean="0"/>
              <a:t>（事業名）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 userDrawn="1"/>
        </p:nvSpPr>
        <p:spPr>
          <a:xfrm>
            <a:off x="0" y="0"/>
            <a:ext cx="759234" cy="419647"/>
          </a:xfrm>
          <a:prstGeom prst="rect">
            <a:avLst/>
          </a:prstGeom>
          <a:solidFill>
            <a:srgbClr val="769EB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54000" bIns="36000" rtlCol="0" anchor="ctr"/>
          <a:lstStyle/>
          <a:p>
            <a:pPr algn="ctr"/>
            <a:r>
              <a:rPr kumimoji="1" lang="ja-JP" altLang="en-US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販売モデル型</a:t>
            </a:r>
            <a:endParaRPr kumimoji="1" lang="ja-JP" altLang="en-US" sz="13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11" hasCustomPrompt="1"/>
          </p:nvPr>
        </p:nvSpPr>
        <p:spPr>
          <a:xfrm>
            <a:off x="5391723" y="3813"/>
            <a:ext cx="2160000" cy="236406"/>
          </a:xfrm>
          <a:prstGeom prst="rect">
            <a:avLst/>
          </a:prstGeom>
          <a:ln>
            <a:noFill/>
          </a:ln>
        </p:spPr>
        <p:txBody>
          <a:bodyPr wrap="square" lIns="0" tIns="36000" rIns="0" bIns="0" anchor="t" anchorCtr="0">
            <a:spAutoFit/>
          </a:bodyPr>
          <a:lstStyle>
            <a:lvl1pPr algn="r">
              <a:defRPr sz="1300"/>
            </a:lvl1pPr>
          </a:lstStyle>
          <a:p>
            <a:pPr lvl="0"/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○○県○○市区村</a:t>
            </a:r>
            <a:r>
              <a:rPr kumimoji="1" lang="en-US" altLang="ja-JP" dirty="0" smtClean="0"/>
              <a:t>】</a:t>
            </a:r>
            <a:endParaRPr kumimoji="1" lang="ja-JP" altLang="en-US" dirty="0"/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quarter" idx="12" hasCustomPrompt="1"/>
          </p:nvPr>
        </p:nvSpPr>
        <p:spPr>
          <a:xfrm>
            <a:off x="5391723" y="262657"/>
            <a:ext cx="2160000" cy="251795"/>
          </a:xfrm>
          <a:prstGeom prst="rect">
            <a:avLst/>
          </a:prstGeom>
          <a:ln>
            <a:noFill/>
          </a:ln>
        </p:spPr>
        <p:txBody>
          <a:bodyPr wrap="square" lIns="0" tIns="36000" rIns="0" bIns="0" anchor="t" anchorCtr="0">
            <a:spAutoFit/>
          </a:bodyPr>
          <a:lstStyle>
            <a:lvl1pPr algn="r">
              <a:defRPr/>
            </a:lvl1pPr>
          </a:lstStyle>
          <a:p>
            <a:pPr lvl="0"/>
            <a:r>
              <a:rPr kumimoji="1" lang="ja-JP" altLang="en-US" dirty="0" smtClean="0"/>
              <a:t>（実施主体名）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3" hasCustomPrompt="1"/>
          </p:nvPr>
        </p:nvSpPr>
        <p:spPr>
          <a:xfrm>
            <a:off x="43317" y="695245"/>
            <a:ext cx="7380000" cy="820327"/>
          </a:xfrm>
          <a:prstGeom prst="rect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lIns="36000" tIns="252000" rIns="36000"/>
          <a:lstStyle>
            <a:lvl1pPr>
              <a:defRPr sz="1200"/>
            </a:lvl1pPr>
          </a:lstStyle>
          <a:p>
            <a:pPr lvl="0"/>
            <a:r>
              <a:rPr kumimoji="1" lang="ja-JP" altLang="en-US" dirty="0" smtClean="0"/>
              <a:t>本事業における取組内容について、簡潔に記載してください。</a:t>
            </a:r>
          </a:p>
        </p:txBody>
      </p:sp>
      <p:sp>
        <p:nvSpPr>
          <p:cNvPr id="13" name="Google Shape;104;p1"/>
          <p:cNvSpPr/>
          <p:nvPr userDrawn="1"/>
        </p:nvSpPr>
        <p:spPr>
          <a:xfrm>
            <a:off x="43317" y="695245"/>
            <a:ext cx="1132467" cy="23553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 dirty="0" smtClean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事業の概要</a:t>
            </a:r>
            <a:endParaRPr sz="1400" b="1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14" name="図プレースホルダー 13"/>
          <p:cNvSpPr>
            <a:spLocks noGrp="1"/>
          </p:cNvSpPr>
          <p:nvPr>
            <p:ph type="pic" sz="quarter" idx="15" hasCustomPrompt="1"/>
          </p:nvPr>
        </p:nvSpPr>
        <p:spPr>
          <a:xfrm>
            <a:off x="7565032" y="2143125"/>
            <a:ext cx="2160000" cy="4695531"/>
          </a:xfrm>
          <a:prstGeom prst="rect">
            <a:avLst/>
          </a:prstGeom>
        </p:spPr>
        <p:txBody>
          <a:bodyPr anchor="ctr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buFont typeface="游ゴシック" panose="020B0400000000000000" pitchFamily="50" charset="-128"/>
              <a:buNone/>
              <a:defRPr sz="1050">
                <a:solidFill>
                  <a:srgbClr val="FF0000"/>
                </a:solidFill>
              </a:defRPr>
            </a:lvl1pPr>
          </a:lstStyle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事業の内容が分かるイメージ図、写真等を貼付してください。　　　　　</a:t>
            </a:r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ページ数は増やさずにこの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枚のみで提出してください。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0506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２ページ目以降禁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kumimoji="1" lang="ja-JP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＜様式４＞は１ページでご提出ください。</a:t>
            </a:r>
            <a:endParaRPr kumimoji="1" lang="en-US" altLang="ja-JP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966333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490105"/>
            <a:ext cx="9900000" cy="180000"/>
          </a:xfrm>
          <a:prstGeom prst="rect">
            <a:avLst/>
          </a:prstGeom>
          <a:gradFill flip="none" rotWithShape="1">
            <a:gsLst>
              <a:gs pos="67000">
                <a:schemeClr val="accent6">
                  <a:lumMod val="40000"/>
                  <a:lumOff val="60000"/>
                </a:schemeClr>
              </a:gs>
              <a:gs pos="34000">
                <a:srgbClr val="00B050"/>
              </a:gs>
              <a:gs pos="66000">
                <a:srgbClr val="00B050"/>
              </a:gs>
              <a:gs pos="33000">
                <a:schemeClr val="accent6">
                  <a:lumMod val="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9347200" y="2688"/>
            <a:ext cx="545398" cy="159462"/>
          </a:xfrm>
          <a:prstGeom prst="rect">
            <a:avLst/>
          </a:prstGeom>
          <a:noFill/>
        </p:spPr>
        <p:txBody>
          <a:bodyPr wrap="square" lIns="0" tIns="36000" rIns="0" bIns="0" rtlCol="0" anchor="t" anchorCtr="1">
            <a:spAutoFit/>
          </a:bodyPr>
          <a:lstStyle/>
          <a:p>
            <a:pPr algn="r"/>
            <a:r>
              <a:rPr kumimoji="1" lang="ja-JP" altLang="en-US" sz="800" dirty="0" smtClean="0">
                <a:latin typeface="+mn-ea"/>
                <a:ea typeface="+mn-ea"/>
              </a:rPr>
              <a:t>＜様式４＞</a:t>
            </a:r>
            <a:endParaRPr kumimoji="1" lang="ja-JP" altLang="en-US" sz="800" dirty="0">
              <a:latin typeface="+mn-ea"/>
              <a:ea typeface="+mn-ea"/>
            </a:endParaRPr>
          </a:p>
        </p:txBody>
      </p:sp>
      <p:sp>
        <p:nvSpPr>
          <p:cNvPr id="3" name="タイトル プレースホルダー 2"/>
          <p:cNvSpPr>
            <a:spLocks noGrp="1"/>
          </p:cNvSpPr>
          <p:nvPr>
            <p:ph type="title"/>
          </p:nvPr>
        </p:nvSpPr>
        <p:spPr>
          <a:xfrm>
            <a:off x="12700" y="15388"/>
            <a:ext cx="9347200" cy="4616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1" i="0" u="none" strike="noStrike" cap="none">
          <a:solidFill>
            <a:srgbClr val="000000"/>
          </a:solidFill>
          <a:latin typeface="+mj-ea"/>
          <a:ea typeface="+mj-ea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n-ea"/>
          <a:ea typeface="+mn-ea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n-ea"/>
          <a:ea typeface="+mn-ea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n-ea"/>
          <a:ea typeface="+mn-ea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n-ea"/>
          <a:ea typeface="+mn-ea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n-ea"/>
          <a:ea typeface="+mn-ea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9233" y="-1"/>
            <a:ext cx="4628992" cy="514453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5"/>
          </p:nvPr>
        </p:nvSpPr>
        <p:spPr>
          <a:xfrm>
            <a:off x="7565032" y="2541724"/>
            <a:ext cx="2160000" cy="4296932"/>
          </a:xfrm>
        </p:spPr>
      </p:sp>
      <p:sp>
        <p:nvSpPr>
          <p:cNvPr id="7" name="テキスト プレースホルダー 17"/>
          <p:cNvSpPr txBox="1">
            <a:spLocks/>
          </p:cNvSpPr>
          <p:nvPr/>
        </p:nvSpPr>
        <p:spPr>
          <a:xfrm>
            <a:off x="7555221" y="181124"/>
            <a:ext cx="2340000" cy="43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lIns="36000" tIns="36000" rIns="36000" bIns="0" anchor="ctr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00" b="0" i="0" u="none" strike="noStrike" cap="none">
                <a:solidFill>
                  <a:srgbClr val="000000"/>
                </a:solidFill>
                <a:latin typeface="+mn-ea"/>
                <a:ea typeface="+mn-ea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+mn-ea"/>
                <a:ea typeface="+mn-ea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+mn-ea"/>
                <a:ea typeface="+mn-ea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+mn-ea"/>
                <a:ea typeface="+mn-ea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+mn-ea"/>
                <a:ea typeface="+mn-ea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kumimoji="1" lang="ja-JP" altLang="en-US" dirty="0" smtClean="0"/>
              <a:t>事業費：○○</a:t>
            </a:r>
            <a:r>
              <a:rPr kumimoji="1" lang="en-US" altLang="ja-JP" dirty="0" smtClean="0"/>
              <a:t>,</a:t>
            </a:r>
            <a:r>
              <a:rPr kumimoji="1" lang="ja-JP" altLang="en-US" dirty="0" smtClean="0"/>
              <a:t>○○○千円</a:t>
            </a:r>
            <a:endParaRPr kumimoji="1" lang="en-US" altLang="ja-JP" dirty="0" smtClean="0"/>
          </a:p>
          <a:p>
            <a:r>
              <a:rPr kumimoji="1" lang="en-US" altLang="ja-JP" dirty="0" smtClean="0"/>
              <a:t>(</a:t>
            </a:r>
            <a:r>
              <a:rPr kumimoji="1" lang="ja-JP" altLang="en-US" dirty="0" smtClean="0"/>
              <a:t>補助見込額：○○</a:t>
            </a:r>
            <a:r>
              <a:rPr kumimoji="1" lang="en-US" altLang="ja-JP" dirty="0" smtClean="0"/>
              <a:t>,</a:t>
            </a:r>
            <a:r>
              <a:rPr kumimoji="1" lang="ja-JP" altLang="en-US" dirty="0" smtClean="0"/>
              <a:t>○○○千円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graphicFrame>
        <p:nvGraphicFramePr>
          <p:cNvPr id="10" name="Google Shape;88;p1"/>
          <p:cNvGraphicFramePr/>
          <p:nvPr>
            <p:extLst>
              <p:ext uri="{D42A27DB-BD31-4B8C-83A1-F6EECF244321}">
                <p14:modId xmlns:p14="http://schemas.microsoft.com/office/powerpoint/2010/main" val="282962261"/>
              </p:ext>
            </p:extLst>
          </p:nvPr>
        </p:nvGraphicFramePr>
        <p:xfrm>
          <a:off x="43317" y="1515572"/>
          <a:ext cx="7380000" cy="5299700"/>
        </p:xfrm>
        <a:graphic>
          <a:graphicData uri="http://schemas.openxmlformats.org/drawingml/2006/table">
            <a:tbl>
              <a:tblPr firstRow="1" bandRow="1">
                <a:noFill/>
                <a:tableStyleId>{69F0F748-7AA5-4B90-91AD-3F4FFDBD375E}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966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eiryo"/>
                        <a:buNone/>
                      </a:pPr>
                      <a:r>
                        <a:rPr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実施体制</a:t>
                      </a:r>
                      <a:endParaRPr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863330"/>
                  </a:ext>
                </a:extLst>
              </a:tr>
              <a:tr h="106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eiryo"/>
                        <a:buNone/>
                      </a:pPr>
                      <a:r>
                        <a:rPr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過去の観光庁事業を活用して取り組んだ内容</a:t>
                      </a:r>
                      <a:endParaRPr lang="en-US" altLang="ja-JP" sz="11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1528834"/>
                  </a:ext>
                </a:extLst>
              </a:tr>
              <a:tr h="106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本事業にて</a:t>
                      </a:r>
                      <a:endParaRPr lang="en-US" altLang="ja-JP" sz="11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インバウンド向けに改善・ブラッシュアップする点</a:t>
                      </a:r>
                      <a:endParaRPr lang="en-US" altLang="ja-JP" sz="11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609979"/>
                  </a:ext>
                </a:extLst>
              </a:tr>
              <a:tr h="1062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インバウンド向け</a:t>
                      </a:r>
                      <a:endParaRPr lang="en-US" altLang="ja-JP" sz="11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販路基盤整備や</a:t>
                      </a:r>
                      <a:endParaRPr lang="en-US" altLang="ja-JP" sz="11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プロモーション実施内容</a:t>
                      </a:r>
                      <a:endParaRPr lang="en-US" altLang="ja-JP" sz="11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2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アピールポイント</a:t>
                      </a:r>
                      <a:endParaRPr lang="en-US" altLang="ja-JP" sz="11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（独自性、地方誘客や観光消費拡大への効果など）</a:t>
                      </a:r>
                      <a:endParaRPr lang="en-US" altLang="ja-JP" sz="11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183781"/>
                  </a:ext>
                </a:extLst>
              </a:tr>
              <a:tr h="482032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スケジュール</a:t>
                      </a:r>
                      <a:endParaRPr lang="en-US" altLang="ja-JP" sz="11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88855"/>
                  </a:ext>
                </a:extLst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253931"/>
              </p:ext>
            </p:extLst>
          </p:nvPr>
        </p:nvGraphicFramePr>
        <p:xfrm>
          <a:off x="7565032" y="708124"/>
          <a:ext cx="2160000" cy="18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8000">
                  <a:extLst>
                    <a:ext uri="{9D8B030D-6E8A-4147-A177-3AD203B41FA5}">
                      <a16:colId xmlns:a16="http://schemas.microsoft.com/office/drawing/2014/main" val="280905949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42445802"/>
                    </a:ext>
                  </a:extLst>
                </a:gridCol>
              </a:tblGrid>
              <a:tr h="252000">
                <a:tc gridSpan="2">
                  <a:txBody>
                    <a:bodyPr/>
                    <a:lstStyle/>
                    <a:p>
                      <a:pPr lvl="1" algn="ctr"/>
                      <a:r>
                        <a:rPr kumimoji="1" lang="ja-JP" altLang="en-US" sz="1050" b="1" dirty="0" smtClean="0">
                          <a:latin typeface="+mn-ea"/>
                          <a:ea typeface="+mn-ea"/>
                        </a:rPr>
                        <a:t>これまでに活用した観光庁事業</a:t>
                      </a:r>
                      <a:endParaRPr kumimoji="1" lang="ja-JP" altLang="en-US" sz="1050" b="1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1" algn="ctr"/>
                      <a:endParaRPr kumimoji="1" lang="en-US" altLang="ja-JP" sz="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5124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latin typeface="+mn-ea"/>
                          <a:ea typeface="+mn-ea"/>
                        </a:rPr>
                        <a:t>看板商品創出事業</a:t>
                      </a:r>
                      <a:endParaRPr kumimoji="1" lang="en-US" altLang="ja-JP" sz="1000" b="1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39416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latin typeface="+mn-ea"/>
                          <a:ea typeface="+mn-ea"/>
                        </a:rPr>
                        <a:t>域内連携促進事業</a:t>
                      </a:r>
                      <a:endParaRPr kumimoji="1" lang="ja-JP" altLang="en-US" sz="10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87609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1" lang="ja-JP" altLang="en-US" sz="1000" b="1" dirty="0" smtClean="0">
                          <a:latin typeface="+mn-ea"/>
                          <a:ea typeface="+mn-ea"/>
                        </a:rPr>
                        <a:t>誘客多角化事業</a:t>
                      </a:r>
                      <a:endParaRPr kumimoji="1" lang="en-US" altLang="ja-JP" sz="1000" b="1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54286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1" lang="ja-JP" altLang="en-US" sz="1000" b="1" dirty="0" smtClean="0">
                          <a:latin typeface="+mn-ea"/>
                          <a:ea typeface="+mn-ea"/>
                        </a:rPr>
                        <a:t>その他観光庁事業</a:t>
                      </a:r>
                      <a:endParaRPr kumimoji="1" lang="en-US" altLang="ja-JP" sz="1000" b="1" dirty="0" smtClean="0"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1" lang="ja-JP" altLang="en-US" sz="900" b="1" dirty="0" smtClean="0">
                          <a:latin typeface="+mn-ea"/>
                          <a:ea typeface="+mn-ea"/>
                        </a:rPr>
                        <a:t>（令和２年度以降）</a:t>
                      </a:r>
                      <a:endParaRPr kumimoji="1" lang="en-US" altLang="ja-JP" sz="900" b="1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906959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1" lang="en-US" altLang="ja-JP" sz="900" b="0" dirty="0" smtClean="0"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900" b="0" dirty="0" smtClean="0">
                          <a:latin typeface="+mn-ea"/>
                          <a:ea typeface="+mn-ea"/>
                        </a:rPr>
                        <a:t>上記当てはまる場合はボックスに</a:t>
                      </a:r>
                      <a:r>
                        <a:rPr kumimoji="1" lang="ja-JP" altLang="en-US" sz="900" b="0" dirty="0" err="1" smtClean="0">
                          <a:latin typeface="+mn-ea"/>
                          <a:ea typeface="+mn-ea"/>
                        </a:rPr>
                        <a:t>〇</a:t>
                      </a:r>
                      <a:r>
                        <a:rPr kumimoji="1" lang="ja-JP" altLang="en-US" sz="900" b="0" dirty="0" smtClean="0">
                          <a:latin typeface="+mn-ea"/>
                          <a:ea typeface="+mn-ea"/>
                        </a:rPr>
                        <a:t>記入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0740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766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3">
      <a:majorFont>
        <a:latin typeface="Meiryo UI "/>
        <a:ea typeface="メイリオ"/>
        <a:cs typeface=""/>
      </a:majorFont>
      <a:minorFont>
        <a:latin typeface="Meiryo UI 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4471</TotalTime>
  <Words>93</Words>
  <Application>Microsoft Office PowerPoint</Application>
  <PresentationFormat>A4 210 x 297 mm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Meiryo UI </vt:lpstr>
      <vt:lpstr>Meiryo</vt:lpstr>
      <vt:lpstr>Meiryo</vt:lpstr>
      <vt:lpstr>游ゴシック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○○を活用した○○事業【○○県○○市】</dc:title>
  <dc:creator>行政情報システム室</dc:creator>
  <cp:lastModifiedBy>安積 雄太</cp:lastModifiedBy>
  <cp:revision>94</cp:revision>
  <cp:lastPrinted>2023-03-03T07:35:45Z</cp:lastPrinted>
  <dcterms:created xsi:type="dcterms:W3CDTF">2007-11-06T12:19:33Z</dcterms:created>
  <dcterms:modified xsi:type="dcterms:W3CDTF">2023-03-03T08:11:39Z</dcterms:modified>
</cp:coreProperties>
</file>